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859" autoAdjust="0"/>
  </p:normalViewPr>
  <p:slideViewPr>
    <p:cSldViewPr snapToGrid="0">
      <p:cViewPr varScale="1">
        <p:scale>
          <a:sx n="50" d="100"/>
          <a:sy n="50" d="100"/>
        </p:scale>
        <p:origin x="129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772CE-99DD-4646-B865-CE1CBA003E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758CD-7B79-433C-AC45-4BD93235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9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introduction! </a:t>
            </a:r>
          </a:p>
          <a:p>
            <a:r>
              <a:rPr lang="en-US" dirty="0"/>
              <a:t>Culture club asked for conference updates, thought this one might be interesting to everyone – so I volunteered</a:t>
            </a:r>
          </a:p>
          <a:p>
            <a:r>
              <a:rPr lang="en-US" dirty="0"/>
              <a:t>I attended - data metrics and options – in addition </a:t>
            </a:r>
          </a:p>
          <a:p>
            <a:r>
              <a:rPr lang="en-US" dirty="0"/>
              <a:t>I stumbled into theme in both conferences, Employer expectations of AI in education</a:t>
            </a:r>
          </a:p>
          <a:p>
            <a:r>
              <a:rPr lang="en-US" dirty="0"/>
              <a:t>Preface - take aways from the chatter out there, not sure what will be adopted or in what areas of education as a whole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43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AC77-382D-FA29-4846-6C854627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E35BC-7EE2-17BE-C69F-89D42B078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BCBB6-11AA-DC8E-196A-22BBEB858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Students introduced in earlier courses have a </a:t>
            </a:r>
            <a:r>
              <a:rPr lang="en-US" i="1" dirty="0">
                <a:solidFill>
                  <a:schemeClr val="bg1"/>
                </a:solidFill>
              </a:rPr>
              <a:t>leg up</a:t>
            </a:r>
            <a:r>
              <a:rPr lang="en-US" dirty="0">
                <a:solidFill>
                  <a:schemeClr val="bg1"/>
                </a:solidFill>
              </a:rPr>
              <a:t> on others not yet introduced in future courses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CCD4C-94D2-F96E-AFAA-50FCD9735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7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Quote: WHY THIS MATTERS</a:t>
            </a:r>
          </a:p>
          <a:p>
            <a:r>
              <a:rPr lang="en-US" dirty="0"/>
              <a:t>Quote, Past Hype, Socrates no fan written word – Plato , Employer Needs, Tracher Teacher ( not all in </a:t>
            </a:r>
            <a:r>
              <a:rPr lang="en-US" dirty="0" err="1"/>
              <a:t>H.Ed</a:t>
            </a:r>
            <a:r>
              <a:rPr lang="en-US" dirty="0"/>
              <a:t> would agree)</a:t>
            </a:r>
          </a:p>
          <a:p>
            <a:r>
              <a:rPr lang="en-US" dirty="0"/>
              <a:t>   consider they can learn facts anywhere anytime – evolution of H. Ed instruction? </a:t>
            </a:r>
          </a:p>
          <a:p>
            <a:r>
              <a:rPr lang="en-US" dirty="0"/>
              <a:t>Employers: incorporate expertise into scenarios -raise bar by evaluating AI thru critical thinking, effective communication of in person / online, and collaboration</a:t>
            </a:r>
          </a:p>
          <a:p>
            <a:r>
              <a:rPr lang="en-US" dirty="0"/>
              <a:t>Teach students to Human – New superpowers are ability to communicate and manage processes or others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3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7D103-1D8A-57E7-FB55-044882D2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A5D82-EE70-56F7-804F-B1E07BB3A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C49AD-9D01-F50F-DE3A-4BFAF2DCB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Bullets – why</a:t>
            </a:r>
          </a:p>
          <a:p>
            <a:r>
              <a:rPr lang="en-US" dirty="0"/>
              <a:t>AI can do your job shortly – </a:t>
            </a:r>
          </a:p>
          <a:p>
            <a:r>
              <a:rPr lang="en-US" dirty="0"/>
              <a:t> - New Canvas can build assignment, workflow, rubrics and experiential assessments, then embed them into Canvas – </a:t>
            </a:r>
            <a:r>
              <a:rPr lang="en-US" b="1" dirty="0"/>
              <a:t>add name of product here</a:t>
            </a:r>
            <a:endParaRPr lang="en-US" dirty="0"/>
          </a:p>
          <a:p>
            <a:r>
              <a:rPr lang="en-US" dirty="0"/>
              <a:t> - PLO discussions surround alignment and experiential learning as where deepest learning is and easiest way to show mastery that AI can’t do for them</a:t>
            </a:r>
          </a:p>
          <a:p>
            <a:r>
              <a:rPr lang="en-US" dirty="0"/>
              <a:t> - I ask them “what assessment do you most remember from K-12 or Higher Ed – let’s answer that</a:t>
            </a:r>
          </a:p>
          <a:p>
            <a:r>
              <a:rPr lang="en-US" dirty="0"/>
              <a:t> - Why? </a:t>
            </a:r>
          </a:p>
          <a:p>
            <a:r>
              <a:rPr lang="en-US" dirty="0"/>
              <a:t> - IDs instructors with creative skills rise to top</a:t>
            </a:r>
          </a:p>
          <a:p>
            <a:r>
              <a:rPr lang="en-US" dirty="0"/>
              <a:t> - Comment next to me – I can teach the content, the ID I appreciate shows me innovative ways to input experiential assessments into the course</a:t>
            </a:r>
          </a:p>
          <a:p>
            <a:r>
              <a:rPr lang="en-US" dirty="0"/>
              <a:t> - We IDs are their instructors, they just don’t know it yet.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36019-02D5-1444-E92A-178D0D145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6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0BE54-D923-112D-1BCA-F33AA5719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5998D-F0F3-DFFE-AFDB-2F7F5F1D8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F2584-03F0-E15F-9474-1BEEE6774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they’ll need it in their careers</a:t>
            </a:r>
          </a:p>
          <a:p>
            <a:r>
              <a:rPr lang="en-US" dirty="0"/>
              <a:t>Teach them to use ethically, to foster deeper learning something they are interested in or need to know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0A4C8-D58E-D971-E233-504152C4C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0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E5857-D2E6-01FB-A035-1F4FB1527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E3B6C-A59C-BDFD-0E30-4F5A31C38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3BE1A-A600-F91E-9D5B-DC5BB5205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Bullets – why</a:t>
            </a:r>
          </a:p>
          <a:p>
            <a:r>
              <a:rPr lang="en-US" dirty="0"/>
              <a:t>AI can do your job shortly – </a:t>
            </a:r>
          </a:p>
          <a:p>
            <a:r>
              <a:rPr lang="en-US" dirty="0"/>
              <a:t> - New Canvas can build assignment, workflow, rubrics and experiential assessments, then embed them into Canvas – </a:t>
            </a:r>
            <a:r>
              <a:rPr lang="en-US" b="1" dirty="0"/>
              <a:t>add name of product here</a:t>
            </a:r>
            <a:endParaRPr lang="en-US" dirty="0"/>
          </a:p>
          <a:p>
            <a:r>
              <a:rPr lang="en-US" dirty="0"/>
              <a:t> - PLO discussions surround alignment and experiential learning as where deepest learning is and easiest way to show mastery that AI can’t do for them</a:t>
            </a:r>
          </a:p>
          <a:p>
            <a:r>
              <a:rPr lang="en-US" dirty="0"/>
              <a:t> - I ask them “what assessment do you most remember from K-12 or Higher Ed – let’s answer that</a:t>
            </a:r>
          </a:p>
          <a:p>
            <a:r>
              <a:rPr lang="en-US" dirty="0"/>
              <a:t> - Why? </a:t>
            </a:r>
          </a:p>
          <a:p>
            <a:r>
              <a:rPr lang="en-US" dirty="0"/>
              <a:t> - IDs instructors with creative skills rise to top</a:t>
            </a:r>
          </a:p>
          <a:p>
            <a:r>
              <a:rPr lang="en-US" dirty="0"/>
              <a:t> - Comment next to me – I can teach the content, the ID I appreciate shows me innovative ways to input experiential assessments into the course</a:t>
            </a:r>
          </a:p>
          <a:p>
            <a:r>
              <a:rPr lang="en-US" dirty="0"/>
              <a:t> - We IDs are their instructors, they just don’t know it yet.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2E1E-CB12-086E-6B9B-5D1DFD54B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2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8EDCE-1D14-9A58-034A-0750DB05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56484-4C8D-B2C2-A060-BAA72BAA2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E10FF-4306-4D61-C0C8-30C308888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Bullets – why</a:t>
            </a:r>
          </a:p>
          <a:p>
            <a:r>
              <a:rPr lang="en-US" dirty="0"/>
              <a:t>AI can do your job shortly – </a:t>
            </a:r>
          </a:p>
          <a:p>
            <a:r>
              <a:rPr lang="en-US" dirty="0"/>
              <a:t> - New Canvas can build assignment, workflow, rubrics and experiential assessments, then embed them into Canvas – </a:t>
            </a:r>
            <a:r>
              <a:rPr lang="en-US" b="1" dirty="0"/>
              <a:t>add name of product here</a:t>
            </a:r>
            <a:endParaRPr lang="en-US" dirty="0"/>
          </a:p>
          <a:p>
            <a:r>
              <a:rPr lang="en-US" dirty="0"/>
              <a:t> - PLO discussions surround alignment and experiential learning as where deepest learning is and easiest way to show mastery that AI can’t do for them</a:t>
            </a:r>
          </a:p>
          <a:p>
            <a:r>
              <a:rPr lang="en-US" dirty="0"/>
              <a:t> - I ask them “what assessment do you most remember from K-12 or Higher Ed – let’s answer that</a:t>
            </a:r>
          </a:p>
          <a:p>
            <a:r>
              <a:rPr lang="en-US" dirty="0"/>
              <a:t> - Why? </a:t>
            </a:r>
          </a:p>
          <a:p>
            <a:r>
              <a:rPr lang="en-US" dirty="0"/>
              <a:t> - IDs instructors with creative skills rise to top</a:t>
            </a:r>
          </a:p>
          <a:p>
            <a:r>
              <a:rPr lang="en-US" dirty="0"/>
              <a:t> - Comment next to me – I can teach the content, the ID I appreciate shows me innovative ways to input experiential assessments into the course</a:t>
            </a:r>
          </a:p>
          <a:p>
            <a:r>
              <a:rPr lang="en-US" dirty="0"/>
              <a:t> - We IDs are their instructors, they just don’t know it yet.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5D115-D1C0-421C-09CC-3F98D0253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6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BCBDD-4476-D776-1286-F041D5D37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34348-A6E0-8E8A-308B-EC66E5979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3D5E2-9594-8B81-0BE4-DD9D8950C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Strategies Instructors Presented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AI to gather into, fact check with the knowledge they have gained, and use AI to create a presentation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need a cool storyline for this presentation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need a great title for this slide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build their own AI </a:t>
            </a:r>
            <a:r>
              <a:rPr lang="en-US" dirty="0" err="1"/>
              <a:t>assisstants</a:t>
            </a:r>
            <a:r>
              <a:rPr lang="en-US" dirty="0"/>
              <a:t> using Learning Material Presented, then use them for projects and quizzes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are asked to pose questions to the AI, they then reflect upon validity, fact check, and continue the conversation with AI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Vacation plans and mapping for a pdf or step by step on Google maps (wrong)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Six fingers and a missing 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1BB99-4E2B-E1A1-7EB2-CA2EEC956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B7C83-8799-4E24-1AA7-0A6C83E02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0252B-C323-A49D-E0B0-B047B886C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1F922-5FE9-444E-4A85-9DEC5A5F7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Strategies Instructors Presented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AI to gather into, fact check with the knowledge they have gained, and use AI to create a presentation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need a cool storyline for this presentation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need a great title for this slide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build their own AI </a:t>
            </a:r>
            <a:r>
              <a:rPr lang="en-US" dirty="0" err="1"/>
              <a:t>assisstants</a:t>
            </a:r>
            <a:r>
              <a:rPr lang="en-US" dirty="0"/>
              <a:t> using Learning Material Presented, then use them for projects and quizzes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are asked to pose questions to the AI, they then reflect upon validity, fact check, and continue the conversation with AI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Vacation plans and mapping for a pdf or step by step on Google maps (wrong)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Six fingers and a missing 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B3073-AA2C-3A56-1025-7D650737D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5D05A-4628-F145-3F73-A3C0D8123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0B138-8A2D-CCFA-4381-F7BB71B04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468E4-D450-8752-0821-338E9D235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Baratunde Thurston’s message: Keep humanity at the center</a:t>
            </a:r>
          </a:p>
          <a:p>
            <a:r>
              <a:rPr lang="en-US" dirty="0"/>
              <a:t>Teach Students to Human by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AI to gather into, fact check with the knowledge they have gained, and use AI to create a presentation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need a cool storyline for this presentation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need a great title for this slide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build their own AI </a:t>
            </a:r>
            <a:r>
              <a:rPr lang="en-US" dirty="0" err="1"/>
              <a:t>assisstants</a:t>
            </a:r>
            <a:r>
              <a:rPr lang="en-US" dirty="0"/>
              <a:t> using Learning Material Presented, then use them for projects and quizzes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Students are asked to pose questions to the AI, they then reflect upon validity, fact check, and continue the conversation with AI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Vacation plans and mapping for a pdf or step by step on Google maps (wrong)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Six fingers and a missing leg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B8D31-7650-1BB4-C4E3-FBBD440D0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758CD-7B79-433C-AC45-4BD932354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7320-CD41-81E8-6866-B1D8C217E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7A3A7-3316-8E60-506D-3D482AE49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FFD08-7210-2845-C731-52378EA3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1DBB4-BFDC-B099-8937-25D95C5B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138AF-4894-BC51-2410-BDA09C8C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4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B6DF-CCC0-036B-0687-50765BDC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754B-C638-C666-EBE6-D4A7B802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3743-59B9-00E1-D04D-61C24D8E4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B9EF7-06DC-7351-A28F-8879F9AB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B1388-9301-F3E6-92F2-1E4C767C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0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B294E-D4B7-8388-2576-385F2E607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E8F92-EBA4-DB4C-9051-623602287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27957-411B-1F86-2FCE-3C48DBE1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144C0-99E1-95F7-A3D2-6B4783EC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70A8-D326-FC66-5558-30BC66DE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6058-69E6-9A50-5414-06EAAF98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35FC7-0F0F-39E5-0BD4-3095B15F7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2FD5-1BB5-4CAC-3589-E2554C9B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5D91-C0FA-C83F-F761-602E61E6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41F3E-771C-0E54-6BBF-E1E527E3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4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6368-E7BE-B982-9410-9CB24F33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44CB7-2A57-E0AD-41BB-4800671E5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95693-C1C1-6FAC-45E8-EE039C19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0DFEE-9993-B7FE-5AB6-05B1DD98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05F9-1029-8004-2519-281D453C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3AD4-F26D-133D-DB4A-D2321310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CD209-9353-B1BF-5F76-23F5B2721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98EB0-3D09-91A0-B4E2-F24B07180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94880-128C-0462-49B2-5948458B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78AB2-44AB-3808-C0DB-493A6C4B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9F5D9-A189-6F0C-E731-64C35A17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6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CB9C-08F0-854F-BC34-0D19EBE7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F8D67-A7E9-171A-49E5-F62AEE619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91FD5-AB8F-E157-1666-BE225D3C9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70C96-141A-EDC3-E2CD-5201D8067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BC642F-CBC6-18DB-37B1-4F4274970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802A36-F383-33EC-F029-3C25CBE1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4AB5F-1FC8-A6D3-D6E0-7E93F063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09F43-DE9C-C370-CB57-FFE5259C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4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2D6E-552D-BD21-ECA3-909CC13E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EA64D-36E7-F07F-8C29-026AB7AA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0B757-B6A5-33D0-8402-2C91565E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A6BCB-37E0-F39F-D24B-03F0A48F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A6F2D-93C4-412E-5A89-F55E3924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3893F6-602A-B4BD-C13D-24D14290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09E55-8B74-F763-DA52-7F3589AF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1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FBAF-2BAB-2881-3963-3FEDBC7B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9AC98-1334-7B92-AEA3-24A03DC72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9FEBC-20C7-868E-A2A1-32ABA99CE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1A0BD-EE08-847A-74CB-A6931403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0E69D-9D91-378A-CA3D-444C1552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CB4A7-5C0B-99A7-1B25-C2ADA595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B9AC-1776-A173-BA80-28F95F29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FE499-DF81-433E-7D9B-DCC1A8489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74B71-C563-B182-1338-76327CEBD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4744F-0044-B097-A13E-A9F10D2F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AB88E-B964-FD78-478E-D1E0FB32A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9DD62-7746-37AA-AC0D-FAF11BC8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53748-00BF-D51C-F0C2-71AC8B93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BA69E-E072-CB3A-7476-5BC2FBE9C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4EBFD-6FAE-6EA6-F927-84B0958D3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08E1D-C59D-427B-BC32-764BEF14BD5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28D35-BDC4-C2ED-472C-6FC3D2BAB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EDD90-4F85-1172-C7AB-9D9DA2A3F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9A9C95-6A32-44F1-BB6E-96E8137F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5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A64E-68F5-7299-D616-1FBBCC39A0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green and yellow light streaks&#10;&#10;AI-generated content may be incorrect.">
            <a:extLst>
              <a:ext uri="{FF2B5EF4-FFF2-40B4-BE49-F238E27FC236}">
                <a16:creationId xmlns:a16="http://schemas.microsoft.com/office/drawing/2014/main" id="{D9A1830B-A03D-1502-3BD4-4926950D3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" y="0"/>
            <a:ext cx="1224026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AE61EE-510B-1D73-C7A6-00F9AB234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623506">
            <a:off x="83064" y="1677796"/>
            <a:ext cx="8668291" cy="700564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FROM HYPE TO HARMONY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03D1ED-1832-677A-5966-0C79735DA3E2}"/>
              </a:ext>
            </a:extLst>
          </p:cNvPr>
          <p:cNvSpPr/>
          <p:nvPr/>
        </p:nvSpPr>
        <p:spPr>
          <a:xfrm>
            <a:off x="55880" y="187960"/>
            <a:ext cx="3683000" cy="1209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13119B-5319-BCB5-6D0B-B2A39EE2B65F}"/>
              </a:ext>
            </a:extLst>
          </p:cNvPr>
          <p:cNvSpPr/>
          <p:nvPr/>
        </p:nvSpPr>
        <p:spPr>
          <a:xfrm>
            <a:off x="8422640" y="5521960"/>
            <a:ext cx="3683000" cy="1209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55BA51-5C44-12BE-E696-66C2268C25A2}"/>
              </a:ext>
            </a:extLst>
          </p:cNvPr>
          <p:cNvSpPr txBox="1">
            <a:spLocks/>
          </p:cNvSpPr>
          <p:nvPr/>
        </p:nvSpPr>
        <p:spPr>
          <a:xfrm rot="20623506">
            <a:off x="4704767" y="4287123"/>
            <a:ext cx="8668291" cy="70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1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AI  In Education?</a:t>
            </a:r>
          </a:p>
        </p:txBody>
      </p:sp>
    </p:spTree>
    <p:extLst>
      <p:ext uri="{BB962C8B-B14F-4D97-AF65-F5344CB8AC3E}">
        <p14:creationId xmlns:p14="http://schemas.microsoft.com/office/powerpoint/2010/main" val="325139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0E87E-63B3-03A7-F06E-5F7999C09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D42CD0-D3AB-E1C0-C206-494BE4CD8F2D}"/>
              </a:ext>
            </a:extLst>
          </p:cNvPr>
          <p:cNvSpPr/>
          <p:nvPr/>
        </p:nvSpPr>
        <p:spPr>
          <a:xfrm>
            <a:off x="2688" y="-55735"/>
            <a:ext cx="12293600" cy="6913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D7EA7-DD0A-24B0-B511-467C9FADD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82" y="-58208"/>
            <a:ext cx="10011937" cy="119023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Concerns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B5F9D-5C4C-FCD0-1DB3-72AF226A5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09" y="1043491"/>
            <a:ext cx="10477950" cy="4771017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800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Equity: Free vs Paid</a:t>
            </a:r>
          </a:p>
          <a:p>
            <a:pPr algn="l"/>
            <a:endParaRPr lang="en-US" sz="800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Control of Access: Which LLM?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Employers may restrict which tool is used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Should educators?  Would you know? </a:t>
            </a:r>
          </a:p>
          <a:p>
            <a:pPr lvl="1" algn="l"/>
            <a:endParaRPr lang="en-US" sz="800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Encouragement: Evidence-based AI Procurement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Exposure and opportunity for use in an ethical way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What is ethical?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E6CE5-1A97-F241-FB67-2F28C83A7F5D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pink light&#10;&#10;AI-generated content may be incorrect.">
            <a:extLst>
              <a:ext uri="{FF2B5EF4-FFF2-40B4-BE49-F238E27FC236}">
                <a16:creationId xmlns:a16="http://schemas.microsoft.com/office/drawing/2014/main" id="{08800150-52E8-B250-0707-B1C23AF4C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" y="4530748"/>
            <a:ext cx="12192000" cy="24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15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69D57E-EC4B-6F37-8625-20FCA806E205}"/>
              </a:ext>
            </a:extLst>
          </p:cNvPr>
          <p:cNvSpPr/>
          <p:nvPr/>
        </p:nvSpPr>
        <p:spPr>
          <a:xfrm>
            <a:off x="-101600" y="-60960"/>
            <a:ext cx="12293600" cy="6918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900C2-3C43-648C-3C6A-46C0B7A7D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280" y="165236"/>
            <a:ext cx="9144000" cy="119023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Progress is adaptability.  The future isn’t waiting.</a:t>
            </a:r>
            <a:b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Beth </a:t>
            </a:r>
            <a:r>
              <a:rPr lang="en-US" sz="3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Rudden</a:t>
            </a:r>
            <a:endParaRPr lang="en-US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DFF5B-8AE2-71CC-6748-E02310A7A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3566"/>
            <a:ext cx="9144000" cy="2204720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Past the Hype – It’s Here To Stay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Socrate’s Personal Ghostwriter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Human Edge: Where Expertise Meets the Algorithm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Transformed Teacher Role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colorful glowing lines on a black background&#10;&#10;AI-generated content may be incorrect.">
            <a:extLst>
              <a:ext uri="{FF2B5EF4-FFF2-40B4-BE49-F238E27FC236}">
                <a16:creationId xmlns:a16="http://schemas.microsoft.com/office/drawing/2014/main" id="{A0459CEF-B8AC-808B-C444-F33D2E536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13017"/>
            <a:ext cx="1818640" cy="1818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0327C5-C023-D9E6-7B78-9F25B3CD08D3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14ADA6-55F1-ABE1-D575-CAB9CA81A7EB}"/>
              </a:ext>
            </a:extLst>
          </p:cNvPr>
          <p:cNvSpPr/>
          <p:nvPr/>
        </p:nvSpPr>
        <p:spPr>
          <a:xfrm>
            <a:off x="88900" y="1671003"/>
            <a:ext cx="1384300" cy="22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and yellow light&#10;&#10;AI-generated content may be incorrect.">
            <a:extLst>
              <a:ext uri="{FF2B5EF4-FFF2-40B4-BE49-F238E27FC236}">
                <a16:creationId xmlns:a16="http://schemas.microsoft.com/office/drawing/2014/main" id="{9EC5C97A-44F6-0DF3-22D9-F06A30434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5052378"/>
            <a:ext cx="12192000" cy="1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C83F-036C-4C31-1A7C-55012E2C4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06BB2E-8D49-B6AF-1CF6-48DC1C3C2C72}"/>
              </a:ext>
            </a:extLst>
          </p:cNvPr>
          <p:cNvSpPr/>
          <p:nvPr/>
        </p:nvSpPr>
        <p:spPr>
          <a:xfrm>
            <a:off x="-124609" y="-10762"/>
            <a:ext cx="12293600" cy="6918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25B0D-09EE-A4D0-8951-CF6E3A5A1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280" y="165236"/>
            <a:ext cx="9144000" cy="119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AI As New 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84B92-66DE-3A2E-4EE4-A08D5000F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077" y="2165538"/>
            <a:ext cx="8107680" cy="2204720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Shift from Novelty to New Foundation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Emphasis: AI supports, not replaces educators or humans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Key Message: Educators facilitate through </a:t>
            </a:r>
            <a:r>
              <a:rPr lang="en-US" i="1" dirty="0">
                <a:solidFill>
                  <a:schemeClr val="bg1"/>
                </a:solidFill>
              </a:rPr>
              <a:t>adapting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bg1"/>
                </a:solidFill>
              </a:rPr>
              <a:t>guiding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Be Transparent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If you use it, they should be able to as well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Focus on ethical, responsible use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FC32F-3D1E-C084-2727-D79F88D4515B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B8076B-C556-DA16-C187-85F0AE1732FC}"/>
              </a:ext>
            </a:extLst>
          </p:cNvPr>
          <p:cNvSpPr/>
          <p:nvPr/>
        </p:nvSpPr>
        <p:spPr>
          <a:xfrm>
            <a:off x="88900" y="1671003"/>
            <a:ext cx="1384300" cy="22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A125EEE-CE3D-C1D0-5AE7-706CE7126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04" y="5382"/>
            <a:ext cx="2227730" cy="73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9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38001-FA1F-F9D7-9FED-D9C7800FF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940C6E-96C4-73AF-5FD6-0919EEA974D9}"/>
              </a:ext>
            </a:extLst>
          </p:cNvPr>
          <p:cNvSpPr/>
          <p:nvPr/>
        </p:nvSpPr>
        <p:spPr>
          <a:xfrm>
            <a:off x="-2691" y="-104887"/>
            <a:ext cx="12293600" cy="69655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4B686-AC0D-1312-8B94-87BD7D7BA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292" y="352062"/>
            <a:ext cx="6056854" cy="119023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Intentional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1685C-A66D-E02A-6E82-815B18B31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094" y="1449594"/>
            <a:ext cx="8107680" cy="1528629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It’s Not About Whether, but rather how  and why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Career Use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Ethics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Transparency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6F34D9-49CA-8174-7133-CF455368F5C9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ainbow colored light streaks&#10;&#10;AI-generated content may be incorrect.">
            <a:extLst>
              <a:ext uri="{FF2B5EF4-FFF2-40B4-BE49-F238E27FC236}">
                <a16:creationId xmlns:a16="http://schemas.microsoft.com/office/drawing/2014/main" id="{2A61855C-77BB-C9FB-6BBE-D8FCAE73F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43" y="-386987"/>
            <a:ext cx="2496103" cy="72790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59C410-B780-ACD0-6A6B-E7D63D9C2D25}"/>
              </a:ext>
            </a:extLst>
          </p:cNvPr>
          <p:cNvSpPr/>
          <p:nvPr/>
        </p:nvSpPr>
        <p:spPr>
          <a:xfrm>
            <a:off x="16121" y="3176640"/>
            <a:ext cx="12570326" cy="6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1F0B85A-8AB0-60C0-37DF-D52297B4150F}"/>
              </a:ext>
            </a:extLst>
          </p:cNvPr>
          <p:cNvSpPr txBox="1">
            <a:spLocks/>
          </p:cNvSpPr>
          <p:nvPr/>
        </p:nvSpPr>
        <p:spPr>
          <a:xfrm>
            <a:off x="839094" y="3752115"/>
            <a:ext cx="8434445" cy="254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AI Tools Supporting Pedagogical / Skills Learning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Understand the tool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Apply their knowledge to the response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Analyze the response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Evaluate against your knowledge and dig deeper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Add your human element to further enhance what you’re working on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711C949-970C-9946-F7AF-38E1DDC5C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F85E9D-BC3C-381F-A806-D3E3772A7F23}"/>
              </a:ext>
            </a:extLst>
          </p:cNvPr>
          <p:cNvSpPr/>
          <p:nvPr/>
        </p:nvSpPr>
        <p:spPr>
          <a:xfrm>
            <a:off x="-92335" y="-10762"/>
            <a:ext cx="12293600" cy="6918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5711D-63B2-AABA-F50F-DD936A3E8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63" y="165236"/>
            <a:ext cx="5261385" cy="119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Teaching With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CD70-C3ED-27A8-E229-95897712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504" y="1355468"/>
            <a:ext cx="10795298" cy="4801492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Support from LMMs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Querry for alignment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 am an expert at “x”, teaching “x”, key concepts for an 8-module course are “x”.  Suggest CLOs that scaffold to learning at Bloom’s cognitive level 5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Please add ideas for each module for student activities (ungraded) and formative assessment</a:t>
            </a:r>
          </a:p>
          <a:p>
            <a:pPr lvl="1" algn="l"/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Document Guidance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Upload documents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Ask AI to consolidate learning material and suggest</a:t>
            </a:r>
          </a:p>
          <a:p>
            <a:pPr marL="1257300" lvl="2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Additional content, aligned activities, assessments, rubrics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Create rubrics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Upload a PDF and ask it to cite it for you in APA7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098BF-7EF4-BF07-09D5-464167C20071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person with colorful lights&#10;&#10;AI-generated content may be incorrect.">
            <a:extLst>
              <a:ext uri="{FF2B5EF4-FFF2-40B4-BE49-F238E27FC236}">
                <a16:creationId xmlns:a16="http://schemas.microsoft.com/office/drawing/2014/main" id="{4B5AB2D6-E339-F06F-332E-82C2A70C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474" y="3155281"/>
            <a:ext cx="4147073" cy="41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88CAC-FD01-FDA9-8DD5-9AA50631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217397-B6B0-3A90-8073-1DD3AA0196BA}"/>
              </a:ext>
            </a:extLst>
          </p:cNvPr>
          <p:cNvSpPr/>
          <p:nvPr/>
        </p:nvSpPr>
        <p:spPr>
          <a:xfrm>
            <a:off x="-97714" y="-5383"/>
            <a:ext cx="12293600" cy="6918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1A8BB-B589-419C-3AF2-8625F296F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280" y="143720"/>
            <a:ext cx="9144000" cy="119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Teaching With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0FFEF-1A9B-2921-D8F4-A35E59D51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078" y="865991"/>
            <a:ext cx="11413863" cy="4609650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  <a:p>
            <a:pPr lvl="1" algn="l"/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LMM Guidance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Can be launching pad to creation of rubrics, feedback, alignment quizzes</a:t>
            </a:r>
          </a:p>
          <a:p>
            <a:pPr marL="1257300" lvl="2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Teachers request assignment ideas (experiential, project, group) and rubrics aligned with course CLOs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Upload Learning Material and request ideas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Define AI’s voice, role, goals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Upload student assignments and request feedback from the AI as a starting point, iterate</a:t>
            </a:r>
          </a:p>
          <a:p>
            <a:pPr marL="1257300" lvl="2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Similar process to assigning students to use and critically evaluate</a:t>
            </a:r>
          </a:p>
          <a:p>
            <a:pPr algn="l"/>
            <a:endParaRPr lang="en-US" i="1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74061-2038-EAF9-6CD5-FE7353DEA7BD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C90A2290-C604-C8D4-AF8A-F902947C9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14" y="5475641"/>
            <a:ext cx="12192000" cy="1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5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532E1-B157-FC62-0293-B4A3E31D5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A3EB9C-EBE7-A848-03AB-18FA922A2759}"/>
              </a:ext>
            </a:extLst>
          </p:cNvPr>
          <p:cNvSpPr/>
          <p:nvPr/>
        </p:nvSpPr>
        <p:spPr>
          <a:xfrm>
            <a:off x="-101489" y="-38374"/>
            <a:ext cx="12293600" cy="6913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D247A-BEFB-3E0A-D494-E87B8A462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83" y="115800"/>
            <a:ext cx="6056854" cy="119023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Student Use Of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5833E-5A4F-C588-4F70-EDB220D4A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025" y="1573771"/>
            <a:ext cx="10477950" cy="1528629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Outlines, Storylines, Titles &amp; More….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Build your own AI assistant, then use it in class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Go use AI, reflect, resolve.  Send me your initial and follow up prompts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9042B-4BB4-232C-F7DB-6BF693219A79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itting at a desk&#10;&#10;AI-generated content may be incorrect.">
            <a:extLst>
              <a:ext uri="{FF2B5EF4-FFF2-40B4-BE49-F238E27FC236}">
                <a16:creationId xmlns:a16="http://schemas.microsoft.com/office/drawing/2014/main" id="{EF5DE148-FCF0-EA21-1EBD-9C1E6DF90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76" y="4519914"/>
            <a:ext cx="12336629" cy="2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37C4C-3041-7D7B-4252-C398080BB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E6BAD7-30DE-AAE9-762F-A53E53D789F0}"/>
              </a:ext>
            </a:extLst>
          </p:cNvPr>
          <p:cNvSpPr/>
          <p:nvPr/>
        </p:nvSpPr>
        <p:spPr>
          <a:xfrm>
            <a:off x="-50800" y="-421495"/>
            <a:ext cx="12293600" cy="6960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116CC-8B97-DFD2-A267-0FB1AE16F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82" y="115800"/>
            <a:ext cx="6585625" cy="119023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AI For Student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4EE99-EA3D-BA49-45E3-C16A2F93D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102" y="1421832"/>
            <a:ext cx="10477950" cy="1528629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Instructor built 24/7 chat bot assistant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Eye tracking as student absorption feedback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Seeing engagement to empower early intervention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523980-F7D2-33B5-5550-5472AF2D3D3F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looking at a tablet&#10;&#10;AI-generated content may be incorrect.">
            <a:extLst>
              <a:ext uri="{FF2B5EF4-FFF2-40B4-BE49-F238E27FC236}">
                <a16:creationId xmlns:a16="http://schemas.microsoft.com/office/drawing/2014/main" id="{792A7C77-CE36-CCD2-9316-7B7ADC6B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2" y="4201608"/>
            <a:ext cx="12293599" cy="26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9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421D0-6812-003D-5316-3BA60E63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3E443A-6125-AD04-9921-DC49129F3686}"/>
              </a:ext>
            </a:extLst>
          </p:cNvPr>
          <p:cNvSpPr/>
          <p:nvPr/>
        </p:nvSpPr>
        <p:spPr>
          <a:xfrm>
            <a:off x="-95702" y="-55735"/>
            <a:ext cx="12293600" cy="6913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EB896-68C2-EBE9-13DA-3F03B3AB8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82" y="115800"/>
            <a:ext cx="10011937" cy="9738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Fireside Chat: From Hype to Impact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6103F-C468-F413-623C-5DFDBB0B8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630" y="1151067"/>
            <a:ext cx="10477950" cy="4771017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Key Takeaway: Collaborate vs. Competing</a:t>
            </a:r>
          </a:p>
          <a:p>
            <a:pPr algn="l"/>
            <a:endParaRPr lang="en-US" sz="1000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Teach Students To: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Use LLMs as thought partners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Use critical thinking to refine AI output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Design context aware prompts</a:t>
            </a:r>
          </a:p>
          <a:p>
            <a:pPr lvl="1" algn="l"/>
            <a:endParaRPr lang="en-US" sz="1000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Weave In Employer Focused Human Skills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Critical Thinking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Communication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Collaboration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Leadership</a:t>
            </a:r>
          </a:p>
          <a:p>
            <a:pPr marL="1257300" lvl="2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49E56-03C2-E0B3-20EE-B6ACA12A1958}"/>
              </a:ext>
            </a:extLst>
          </p:cNvPr>
          <p:cNvSpPr/>
          <p:nvPr/>
        </p:nvSpPr>
        <p:spPr>
          <a:xfrm>
            <a:off x="45720" y="0"/>
            <a:ext cx="3078480" cy="391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lorful triangle shapes on a black background&#10;&#10;AI-generated content may be incorrect.">
            <a:extLst>
              <a:ext uri="{FF2B5EF4-FFF2-40B4-BE49-F238E27FC236}">
                <a16:creationId xmlns:a16="http://schemas.microsoft.com/office/drawing/2014/main" id="{D03BC787-2871-AC60-9E15-3E3A35057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18" y="4630422"/>
            <a:ext cx="12296288" cy="2517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829CE-B54B-FA4D-5A00-274397DFB573}"/>
              </a:ext>
            </a:extLst>
          </p:cNvPr>
          <p:cNvSpPr txBox="1"/>
          <p:nvPr/>
        </p:nvSpPr>
        <p:spPr>
          <a:xfrm>
            <a:off x="2462685" y="5415453"/>
            <a:ext cx="7143077" cy="83099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>
                <a:solidFill>
                  <a:srgbClr val="FFFF00"/>
                </a:solidFill>
              </a:rPr>
              <a:t>Teach Students to Human</a:t>
            </a:r>
          </a:p>
        </p:txBody>
      </p:sp>
    </p:spTree>
    <p:extLst>
      <p:ext uri="{BB962C8B-B14F-4D97-AF65-F5344CB8AC3E}">
        <p14:creationId xmlns:p14="http://schemas.microsoft.com/office/powerpoint/2010/main" val="2624594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4167</TotalTime>
  <Words>1436</Words>
  <Application>Microsoft Office PowerPoint</Application>
  <PresentationFormat>Widescreen</PresentationFormat>
  <Paragraphs>171</Paragraphs>
  <Slides>10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Bahnschrift Light Condensed</vt:lpstr>
      <vt:lpstr>Bahnschrift SemiBold</vt:lpstr>
      <vt:lpstr>Monotype Corsiva</vt:lpstr>
      <vt:lpstr>Wingdings</vt:lpstr>
      <vt:lpstr>Office Theme</vt:lpstr>
      <vt:lpstr>PowerPoint Presentation</vt:lpstr>
      <vt:lpstr>Progress is adaptability.  The future isn’t waiting. Beth Rudden</vt:lpstr>
      <vt:lpstr>AI As New Infrastructure</vt:lpstr>
      <vt:lpstr>Intentional Use</vt:lpstr>
      <vt:lpstr>Teaching With AI</vt:lpstr>
      <vt:lpstr>Teaching With AI</vt:lpstr>
      <vt:lpstr>Student Use Of AI</vt:lpstr>
      <vt:lpstr>AI For Student Support</vt:lpstr>
      <vt:lpstr>Fireside Chat: From Hype to Impact</vt:lpstr>
      <vt:lpstr>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Shawna Stushnoff</dc:creator>
  <cp:lastModifiedBy>Shawna Stushnoff</cp:lastModifiedBy>
  <cp:revision>4</cp:revision>
  <dcterms:created xsi:type="dcterms:W3CDTF">2025-08-02T21:41:19Z</dcterms:created>
  <dcterms:modified xsi:type="dcterms:W3CDTF">2025-10-22T18:10:47Z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7DE08974-60B4-4A10-8AB8-C8D45E50D0CB</vt:lpwstr>
  </property>
  <property fmtid="{D5CDD505-2E9C-101B-9397-08002B2CF9AE}" pid="3" name="ArticulatePath">
    <vt:lpwstr>Presentation1</vt:lpwstr>
  </property>
</Properties>
</file>